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7" r:id="rId3"/>
    <p:sldId id="258" r:id="rId4"/>
    <p:sldId id="260" r:id="rId5"/>
    <p:sldId id="266" r:id="rId6"/>
    <p:sldId id="265" r:id="rId7"/>
    <p:sldId id="262" r:id="rId8"/>
    <p:sldId id="261" r:id="rId9"/>
    <p:sldId id="267" r:id="rId10"/>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81D"/>
    <a:srgbClr val="00265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39" autoAdjust="0"/>
    <p:restoredTop sz="94676" autoAdjust="0"/>
  </p:normalViewPr>
  <p:slideViewPr>
    <p:cSldViewPr>
      <p:cViewPr>
        <p:scale>
          <a:sx n="72" d="100"/>
          <a:sy n="72" d="100"/>
        </p:scale>
        <p:origin x="-139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CEA4DD16-EFF2-4816-A132-0FB1FE817469}" type="datetimeFigureOut">
              <a:rPr lang="en-US" smtClean="0"/>
              <a:t>10/9/2013</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F3684BD5-FE34-434D-9511-DBDCAC56C3D6}" type="slidenum">
              <a:rPr lang="en-US" smtClean="0"/>
              <a:t>‹#›</a:t>
            </a:fld>
            <a:endParaRPr lang="en-US"/>
          </a:p>
        </p:txBody>
      </p:sp>
    </p:spTree>
    <p:extLst>
      <p:ext uri="{BB962C8B-B14F-4D97-AF65-F5344CB8AC3E}">
        <p14:creationId xmlns:p14="http://schemas.microsoft.com/office/powerpoint/2010/main" val="1118720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684BD5-FE34-434D-9511-DBDCAC56C3D6}" type="slidenum">
              <a:rPr lang="en-US" smtClean="0"/>
              <a:t>2</a:t>
            </a:fld>
            <a:endParaRPr lang="en-US"/>
          </a:p>
        </p:txBody>
      </p:sp>
    </p:spTree>
    <p:extLst>
      <p:ext uri="{BB962C8B-B14F-4D97-AF65-F5344CB8AC3E}">
        <p14:creationId xmlns:p14="http://schemas.microsoft.com/office/powerpoint/2010/main" val="605246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3EA8F1-CDFC-499D-9B3D-CABA6B3E5118}" type="datetime1">
              <a:rPr lang="en-US" smtClean="0"/>
              <a:t>10/9/2013</a:t>
            </a:fld>
            <a:endParaRPr lang="en-US"/>
          </a:p>
        </p:txBody>
      </p:sp>
      <p:sp>
        <p:nvSpPr>
          <p:cNvPr id="5" name="Footer Placeholder 4"/>
          <p:cNvSpPr>
            <a:spLocks noGrp="1"/>
          </p:cNvSpPr>
          <p:nvPr>
            <p:ph type="ftr" sz="quarter" idx="11"/>
          </p:nvPr>
        </p:nvSpPr>
        <p:spPr/>
        <p:txBody>
          <a:bodyPr/>
          <a:lstStyle/>
          <a:p>
            <a:r>
              <a:rPr lang="en-US" smtClean="0"/>
              <a:t>888-693-3330 x30</a:t>
            </a:r>
            <a:endParaRPr lang="en-US"/>
          </a:p>
        </p:txBody>
      </p:sp>
      <p:sp>
        <p:nvSpPr>
          <p:cNvPr id="6" name="Slide Number Placeholder 5"/>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261886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4EED8-3353-4402-BA83-5D325082D267}" type="datetime1">
              <a:rPr lang="en-US" smtClean="0"/>
              <a:t>10/9/2013</a:t>
            </a:fld>
            <a:endParaRPr lang="en-US"/>
          </a:p>
        </p:txBody>
      </p:sp>
      <p:sp>
        <p:nvSpPr>
          <p:cNvPr id="5" name="Footer Placeholder 4"/>
          <p:cNvSpPr>
            <a:spLocks noGrp="1"/>
          </p:cNvSpPr>
          <p:nvPr>
            <p:ph type="ftr" sz="quarter" idx="11"/>
          </p:nvPr>
        </p:nvSpPr>
        <p:spPr/>
        <p:txBody>
          <a:bodyPr/>
          <a:lstStyle/>
          <a:p>
            <a:r>
              <a:rPr lang="en-US" smtClean="0"/>
              <a:t>888-693-3330 x30</a:t>
            </a:r>
            <a:endParaRPr lang="en-US"/>
          </a:p>
        </p:txBody>
      </p:sp>
      <p:sp>
        <p:nvSpPr>
          <p:cNvPr id="6" name="Slide Number Placeholder 5"/>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325385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CE747-4D32-4987-88B4-096942216DD2}" type="datetime1">
              <a:rPr lang="en-US" smtClean="0"/>
              <a:t>10/9/2013</a:t>
            </a:fld>
            <a:endParaRPr lang="en-US"/>
          </a:p>
        </p:txBody>
      </p:sp>
      <p:sp>
        <p:nvSpPr>
          <p:cNvPr id="5" name="Footer Placeholder 4"/>
          <p:cNvSpPr>
            <a:spLocks noGrp="1"/>
          </p:cNvSpPr>
          <p:nvPr>
            <p:ph type="ftr" sz="quarter" idx="11"/>
          </p:nvPr>
        </p:nvSpPr>
        <p:spPr/>
        <p:txBody>
          <a:bodyPr/>
          <a:lstStyle/>
          <a:p>
            <a:r>
              <a:rPr lang="en-US" smtClean="0"/>
              <a:t>888-693-3330 x30</a:t>
            </a:r>
            <a:endParaRPr lang="en-US"/>
          </a:p>
        </p:txBody>
      </p:sp>
      <p:sp>
        <p:nvSpPr>
          <p:cNvPr id="6" name="Slide Number Placeholder 5"/>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2736265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B2B10-F18A-4C2D-938B-B440388D2D79}" type="datetime1">
              <a:rPr lang="en-US" smtClean="0"/>
              <a:t>10/9/2013</a:t>
            </a:fld>
            <a:endParaRPr lang="en-US"/>
          </a:p>
        </p:txBody>
      </p:sp>
      <p:sp>
        <p:nvSpPr>
          <p:cNvPr id="5" name="Footer Placeholder 4"/>
          <p:cNvSpPr>
            <a:spLocks noGrp="1"/>
          </p:cNvSpPr>
          <p:nvPr>
            <p:ph type="ftr" sz="quarter" idx="11"/>
          </p:nvPr>
        </p:nvSpPr>
        <p:spPr/>
        <p:txBody>
          <a:bodyPr/>
          <a:lstStyle/>
          <a:p>
            <a:r>
              <a:rPr lang="en-US" smtClean="0"/>
              <a:t>888-693-3330 x30</a:t>
            </a:r>
            <a:endParaRPr lang="en-US"/>
          </a:p>
        </p:txBody>
      </p:sp>
      <p:sp>
        <p:nvSpPr>
          <p:cNvPr id="6" name="Slide Number Placeholder 5"/>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274125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7E7FF-D333-44DF-AB38-45BD94CF6F28}" type="datetime1">
              <a:rPr lang="en-US" smtClean="0"/>
              <a:t>10/9/2013</a:t>
            </a:fld>
            <a:endParaRPr lang="en-US"/>
          </a:p>
        </p:txBody>
      </p:sp>
      <p:sp>
        <p:nvSpPr>
          <p:cNvPr id="5" name="Footer Placeholder 4"/>
          <p:cNvSpPr>
            <a:spLocks noGrp="1"/>
          </p:cNvSpPr>
          <p:nvPr>
            <p:ph type="ftr" sz="quarter" idx="11"/>
          </p:nvPr>
        </p:nvSpPr>
        <p:spPr/>
        <p:txBody>
          <a:bodyPr/>
          <a:lstStyle/>
          <a:p>
            <a:r>
              <a:rPr lang="en-US" smtClean="0"/>
              <a:t>888-693-3330 x30</a:t>
            </a:r>
            <a:endParaRPr lang="en-US"/>
          </a:p>
        </p:txBody>
      </p:sp>
      <p:sp>
        <p:nvSpPr>
          <p:cNvPr id="6" name="Slide Number Placeholder 5"/>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12330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C9172-F5A8-4525-8494-7A6580E9149D}" type="datetime1">
              <a:rPr lang="en-US" smtClean="0"/>
              <a:t>10/9/2013</a:t>
            </a:fld>
            <a:endParaRPr lang="en-US"/>
          </a:p>
        </p:txBody>
      </p:sp>
      <p:sp>
        <p:nvSpPr>
          <p:cNvPr id="6" name="Footer Placeholder 5"/>
          <p:cNvSpPr>
            <a:spLocks noGrp="1"/>
          </p:cNvSpPr>
          <p:nvPr>
            <p:ph type="ftr" sz="quarter" idx="11"/>
          </p:nvPr>
        </p:nvSpPr>
        <p:spPr/>
        <p:txBody>
          <a:bodyPr/>
          <a:lstStyle/>
          <a:p>
            <a:r>
              <a:rPr lang="en-US" smtClean="0"/>
              <a:t>888-693-3330 x30</a:t>
            </a:r>
            <a:endParaRPr lang="en-US"/>
          </a:p>
        </p:txBody>
      </p:sp>
      <p:sp>
        <p:nvSpPr>
          <p:cNvPr id="7" name="Slide Number Placeholder 6"/>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52785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758B76-BDD2-4EFE-AC17-E423B263D9E7}" type="datetime1">
              <a:rPr lang="en-US" smtClean="0"/>
              <a:t>10/9/2013</a:t>
            </a:fld>
            <a:endParaRPr lang="en-US"/>
          </a:p>
        </p:txBody>
      </p:sp>
      <p:sp>
        <p:nvSpPr>
          <p:cNvPr id="8" name="Footer Placeholder 7"/>
          <p:cNvSpPr>
            <a:spLocks noGrp="1"/>
          </p:cNvSpPr>
          <p:nvPr>
            <p:ph type="ftr" sz="quarter" idx="11"/>
          </p:nvPr>
        </p:nvSpPr>
        <p:spPr/>
        <p:txBody>
          <a:bodyPr/>
          <a:lstStyle/>
          <a:p>
            <a:r>
              <a:rPr lang="en-US" smtClean="0"/>
              <a:t>888-693-3330 x30</a:t>
            </a:r>
            <a:endParaRPr lang="en-US"/>
          </a:p>
        </p:txBody>
      </p:sp>
      <p:sp>
        <p:nvSpPr>
          <p:cNvPr id="9" name="Slide Number Placeholder 8"/>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173829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AB3E52-5F0E-4FEC-A1E3-3477B968C226}" type="datetime1">
              <a:rPr lang="en-US" smtClean="0"/>
              <a:t>10/9/2013</a:t>
            </a:fld>
            <a:endParaRPr lang="en-US"/>
          </a:p>
        </p:txBody>
      </p:sp>
      <p:sp>
        <p:nvSpPr>
          <p:cNvPr id="4" name="Footer Placeholder 3"/>
          <p:cNvSpPr>
            <a:spLocks noGrp="1"/>
          </p:cNvSpPr>
          <p:nvPr>
            <p:ph type="ftr" sz="quarter" idx="11"/>
          </p:nvPr>
        </p:nvSpPr>
        <p:spPr/>
        <p:txBody>
          <a:bodyPr/>
          <a:lstStyle/>
          <a:p>
            <a:r>
              <a:rPr lang="en-US" smtClean="0"/>
              <a:t>888-693-3330 x30</a:t>
            </a:r>
            <a:endParaRPr lang="en-US"/>
          </a:p>
        </p:txBody>
      </p:sp>
      <p:sp>
        <p:nvSpPr>
          <p:cNvPr id="5" name="Slide Number Placeholder 4"/>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215637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B9016-2B86-4F15-818A-196931AE7F7E}" type="datetime1">
              <a:rPr lang="en-US" smtClean="0"/>
              <a:t>10/9/2013</a:t>
            </a:fld>
            <a:endParaRPr lang="en-US"/>
          </a:p>
        </p:txBody>
      </p:sp>
      <p:sp>
        <p:nvSpPr>
          <p:cNvPr id="3" name="Footer Placeholder 2"/>
          <p:cNvSpPr>
            <a:spLocks noGrp="1"/>
          </p:cNvSpPr>
          <p:nvPr>
            <p:ph type="ftr" sz="quarter" idx="11"/>
          </p:nvPr>
        </p:nvSpPr>
        <p:spPr/>
        <p:txBody>
          <a:bodyPr/>
          <a:lstStyle/>
          <a:p>
            <a:r>
              <a:rPr lang="en-US" smtClean="0"/>
              <a:t>888-693-3330 x30</a:t>
            </a:r>
            <a:endParaRPr lang="en-US"/>
          </a:p>
        </p:txBody>
      </p:sp>
      <p:sp>
        <p:nvSpPr>
          <p:cNvPr id="4" name="Slide Number Placeholder 3"/>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63203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9366EA-50A0-4EE9-8986-A680ED32D9EA}" type="datetime1">
              <a:rPr lang="en-US" smtClean="0"/>
              <a:t>10/9/2013</a:t>
            </a:fld>
            <a:endParaRPr lang="en-US"/>
          </a:p>
        </p:txBody>
      </p:sp>
      <p:sp>
        <p:nvSpPr>
          <p:cNvPr id="6" name="Footer Placeholder 5"/>
          <p:cNvSpPr>
            <a:spLocks noGrp="1"/>
          </p:cNvSpPr>
          <p:nvPr>
            <p:ph type="ftr" sz="quarter" idx="11"/>
          </p:nvPr>
        </p:nvSpPr>
        <p:spPr/>
        <p:txBody>
          <a:bodyPr/>
          <a:lstStyle/>
          <a:p>
            <a:r>
              <a:rPr lang="en-US" smtClean="0"/>
              <a:t>888-693-3330 x30</a:t>
            </a:r>
            <a:endParaRPr lang="en-US"/>
          </a:p>
        </p:txBody>
      </p:sp>
      <p:sp>
        <p:nvSpPr>
          <p:cNvPr id="7" name="Slide Number Placeholder 6"/>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162136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900D61-D120-4C68-8599-FD46BF4648B2}" type="datetime1">
              <a:rPr lang="en-US" smtClean="0"/>
              <a:t>10/9/2013</a:t>
            </a:fld>
            <a:endParaRPr lang="en-US"/>
          </a:p>
        </p:txBody>
      </p:sp>
      <p:sp>
        <p:nvSpPr>
          <p:cNvPr id="6" name="Footer Placeholder 5"/>
          <p:cNvSpPr>
            <a:spLocks noGrp="1"/>
          </p:cNvSpPr>
          <p:nvPr>
            <p:ph type="ftr" sz="quarter" idx="11"/>
          </p:nvPr>
        </p:nvSpPr>
        <p:spPr/>
        <p:txBody>
          <a:bodyPr/>
          <a:lstStyle/>
          <a:p>
            <a:r>
              <a:rPr lang="en-US" smtClean="0"/>
              <a:t>888-693-3330 x30</a:t>
            </a:r>
            <a:endParaRPr lang="en-US"/>
          </a:p>
        </p:txBody>
      </p:sp>
      <p:sp>
        <p:nvSpPr>
          <p:cNvPr id="7" name="Slide Number Placeholder 6"/>
          <p:cNvSpPr>
            <a:spLocks noGrp="1"/>
          </p:cNvSpPr>
          <p:nvPr>
            <p:ph type="sldNum" sz="quarter" idx="12"/>
          </p:nvPr>
        </p:nvSpPr>
        <p:spPr/>
        <p:txBody>
          <a:bodyPr/>
          <a:lstStyle/>
          <a:p>
            <a:fld id="{2184A4AE-5CF3-4727-8A5B-8A867C1F95F5}" type="slidenum">
              <a:rPr lang="en-US" smtClean="0"/>
              <a:t>‹#›</a:t>
            </a:fld>
            <a:endParaRPr lang="en-US"/>
          </a:p>
        </p:txBody>
      </p:sp>
    </p:spTree>
    <p:extLst>
      <p:ext uri="{BB962C8B-B14F-4D97-AF65-F5344CB8AC3E}">
        <p14:creationId xmlns:p14="http://schemas.microsoft.com/office/powerpoint/2010/main" val="1897695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65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CFAEC4-46B3-4F19-996E-D8B3E2388C9A}" type="datetime1">
              <a:rPr lang="en-US" smtClean="0"/>
              <a:t>10/9/2013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888-693-3330 x30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4A4AE-5CF3-4727-8A5B-8A867C1F95F5}" type="slidenum">
              <a:rPr lang="en-US" smtClean="0"/>
              <a:t>‹#›</a:t>
            </a:fld>
            <a:endParaRPr lang="en-US"/>
          </a:p>
        </p:txBody>
      </p:sp>
    </p:spTree>
    <p:extLst>
      <p:ext uri="{BB962C8B-B14F-4D97-AF65-F5344CB8AC3E}">
        <p14:creationId xmlns:p14="http://schemas.microsoft.com/office/powerpoint/2010/main" val="515969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erchantfinancingleads.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799"/>
            <a:ext cx="7772400" cy="2152651"/>
          </a:xfrm>
        </p:spPr>
        <p:txBody>
          <a:bodyPr>
            <a:normAutofit fontScale="90000"/>
          </a:bodyPr>
          <a:lstStyle/>
          <a:p>
            <a:r>
              <a:rPr lang="en-US" dirty="0" smtClean="0">
                <a:solidFill>
                  <a:srgbClr val="FFFFFF"/>
                </a:solidFill>
              </a:rPr>
              <a:t/>
            </a:r>
            <a:br>
              <a:rPr lang="en-US" dirty="0" smtClean="0">
                <a:solidFill>
                  <a:srgbClr val="FFFFFF"/>
                </a:solidFill>
              </a:rPr>
            </a:br>
            <a:r>
              <a:rPr lang="en-US" dirty="0" smtClean="0">
                <a:solidFill>
                  <a:srgbClr val="FFFFFF"/>
                </a:solidFill>
              </a:rPr>
              <a:t>                   </a:t>
            </a:r>
            <a:br>
              <a:rPr lang="en-US" dirty="0" smtClean="0">
                <a:solidFill>
                  <a:srgbClr val="FFFFFF"/>
                </a:solidFill>
              </a:rPr>
            </a:br>
            <a:r>
              <a:rPr lang="en-US" dirty="0" smtClean="0">
                <a:solidFill>
                  <a:srgbClr val="FFFFFF"/>
                </a:solidFill>
              </a:rPr>
              <a:t>   </a:t>
            </a:r>
            <a:br>
              <a:rPr lang="en-US" dirty="0" smtClean="0">
                <a:solidFill>
                  <a:srgbClr val="FFFFFF"/>
                </a:solidFill>
              </a:rPr>
            </a:br>
            <a:r>
              <a:rPr lang="en-US" dirty="0" smtClean="0">
                <a:solidFill>
                  <a:srgbClr val="FFFFFF"/>
                </a:solidFill>
              </a:rPr>
              <a:t>Pay Per Call Direct Mail</a:t>
            </a:r>
            <a:endParaRPr lang="en-US" dirty="0">
              <a:solidFill>
                <a:srgbClr val="FFFFFF"/>
              </a:solidFill>
            </a:endParaRPr>
          </a:p>
        </p:txBody>
      </p:sp>
      <p:sp>
        <p:nvSpPr>
          <p:cNvPr id="3" name="Subtitle 2"/>
          <p:cNvSpPr>
            <a:spLocks noGrp="1"/>
          </p:cNvSpPr>
          <p:nvPr>
            <p:ph type="subTitle" idx="1"/>
          </p:nvPr>
        </p:nvSpPr>
        <p:spPr/>
        <p:txBody>
          <a:bodyPr/>
          <a:lstStyle/>
          <a:p>
            <a:r>
              <a:rPr lang="en-US" u="sng">
                <a:hlinkClick r:id="rId2"/>
              </a:rPr>
              <a:t>www.MerchantFinancingLeads.com</a:t>
            </a:r>
            <a:r>
              <a:rPr lang="en-US"/>
              <a:t> </a:t>
            </a:r>
            <a:r>
              <a:rPr lang="en-US" dirty="0"/>
              <a:t> </a:t>
            </a:r>
            <a:endParaRPr lang="en-US" dirty="0" smtClean="0"/>
          </a:p>
          <a:p>
            <a:r>
              <a:rPr lang="en-US" dirty="0"/>
              <a:t> </a:t>
            </a:r>
            <a:r>
              <a:rPr lang="en-US" u="sng" dirty="0" smtClean="0">
                <a:solidFill>
                  <a:srgbClr val="F8981D"/>
                </a:solidFill>
              </a:rPr>
              <a:t>www.MeridianLeads.com</a:t>
            </a:r>
          </a:p>
          <a:p>
            <a:r>
              <a:rPr lang="en-US" dirty="0" smtClean="0">
                <a:solidFill>
                  <a:srgbClr val="FFFFFF"/>
                </a:solidFill>
              </a:rPr>
              <a:t>888-693-3330</a:t>
            </a:r>
            <a:endParaRPr lang="en-US" dirty="0">
              <a:solidFill>
                <a:srgbClr val="FFFFFF"/>
              </a:solidFill>
            </a:endParaRPr>
          </a:p>
        </p:txBody>
      </p:sp>
      <p:sp>
        <p:nvSpPr>
          <p:cNvPr id="5" name="Rectangle 4"/>
          <p:cNvSpPr/>
          <p:nvPr/>
        </p:nvSpPr>
        <p:spPr>
          <a:xfrm>
            <a:off x="-1" y="-76200"/>
            <a:ext cx="9144002" cy="2743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Keyur.Vadhadia\Desktop\Picture1.png" hidd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3287" y="1006751"/>
            <a:ext cx="4797425" cy="15906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eyur.Vadhadia\Desktop\Picture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3286" y="923925"/>
            <a:ext cx="4797425"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791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8981D"/>
                </a:solidFill>
              </a:rPr>
              <a:t>Benefits of Pay Per Call Marketing:</a:t>
            </a:r>
            <a:endParaRPr lang="en-US" dirty="0">
              <a:solidFill>
                <a:srgbClr val="F8981D"/>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solidFill>
                  <a:srgbClr val="002659"/>
                </a:solidFill>
              </a:rPr>
              <a:t>Exclusive Inbound Leads: </a:t>
            </a:r>
            <a:r>
              <a:rPr lang="en-US" dirty="0" smtClean="0">
                <a:solidFill>
                  <a:srgbClr val="002659"/>
                </a:solidFill>
              </a:rPr>
              <a:t>Provide exclusive inbound calls from business owners inquiring about a merchant cash advance or working capital for their Business.</a:t>
            </a:r>
          </a:p>
          <a:p>
            <a:r>
              <a:rPr lang="en-US" b="1" dirty="0" smtClean="0">
                <a:solidFill>
                  <a:srgbClr val="002659"/>
                </a:solidFill>
              </a:rPr>
              <a:t>Risk free Marketing: </a:t>
            </a:r>
            <a:r>
              <a:rPr lang="en-US" dirty="0" smtClean="0">
                <a:solidFill>
                  <a:srgbClr val="002659"/>
                </a:solidFill>
              </a:rPr>
              <a:t>Take the risk out of direct mail marketing by providing you a guaranteed # of inbound responders on every campaign.</a:t>
            </a:r>
          </a:p>
          <a:p>
            <a:r>
              <a:rPr lang="en-US" b="1" dirty="0" smtClean="0">
                <a:solidFill>
                  <a:srgbClr val="002659"/>
                </a:solidFill>
              </a:rPr>
              <a:t>Real Time Tracking: </a:t>
            </a:r>
            <a:r>
              <a:rPr lang="en-US" dirty="0" smtClean="0">
                <a:solidFill>
                  <a:srgbClr val="002659"/>
                </a:solidFill>
              </a:rPr>
              <a:t>Provide you access to real time tracking and reporting so you can measure the success of each campaign and hold your sales reps accountable.</a:t>
            </a:r>
          </a:p>
          <a:p>
            <a:endParaRPr lang="en-US" dirty="0"/>
          </a:p>
        </p:txBody>
      </p:sp>
      <p:sp>
        <p:nvSpPr>
          <p:cNvPr id="4" name="Footer Placeholder 3"/>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3787804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8981D"/>
                </a:solidFill>
              </a:rPr>
              <a:t>How we do it:</a:t>
            </a:r>
            <a:endParaRPr lang="en-US" dirty="0">
              <a:solidFill>
                <a:srgbClr val="F8981D"/>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solidFill>
                  <a:srgbClr val="002659"/>
                </a:solidFill>
              </a:rPr>
              <a:t>Tested and Proven Mail Pieces- </a:t>
            </a:r>
            <a:r>
              <a:rPr lang="en-US" dirty="0" smtClean="0">
                <a:solidFill>
                  <a:srgbClr val="002659"/>
                </a:solidFill>
              </a:rPr>
              <a:t>with 25 years experience developing marketing programs for a variety of financial service firms we know how to generate qualified inbound responses.</a:t>
            </a:r>
          </a:p>
          <a:p>
            <a:r>
              <a:rPr lang="en-US" b="1" dirty="0" smtClean="0">
                <a:solidFill>
                  <a:srgbClr val="002659"/>
                </a:solidFill>
              </a:rPr>
              <a:t>Targeted business lists- </a:t>
            </a:r>
            <a:r>
              <a:rPr lang="en-US" dirty="0" smtClean="0">
                <a:solidFill>
                  <a:srgbClr val="002659"/>
                </a:solidFill>
              </a:rPr>
              <a:t>we mail to  business’s with at least $350,000 or more in annual revenue and have been in business 1 year plus.</a:t>
            </a:r>
          </a:p>
          <a:p>
            <a:r>
              <a:rPr lang="en-US" b="1" dirty="0" smtClean="0">
                <a:solidFill>
                  <a:srgbClr val="002659"/>
                </a:solidFill>
              </a:rPr>
              <a:t>Constant Testing, measuring and refinement- </a:t>
            </a:r>
            <a:r>
              <a:rPr lang="en-US" dirty="0" smtClean="0">
                <a:solidFill>
                  <a:srgbClr val="002659"/>
                </a:solidFill>
              </a:rPr>
              <a:t> The best mail pieces wear out, and eventually stop drawing response.  On a Pay per Call,  if the mail doesn’t work, we eat the cost. Therefore we are always testing new creative selections and bringing the champion creative mail pieces to market for our clients.</a:t>
            </a:r>
            <a:endParaRPr lang="en-US" dirty="0">
              <a:solidFill>
                <a:srgbClr val="002659"/>
              </a:solidFill>
            </a:endParaRPr>
          </a:p>
        </p:txBody>
      </p:sp>
      <p:sp>
        <p:nvSpPr>
          <p:cNvPr id="4" name="Footer Placeholder 3"/>
          <p:cNvSpPr>
            <a:spLocks noGrp="1"/>
          </p:cNvSpPr>
          <p:nvPr>
            <p:ph type="ftr" sz="quarter" idx="11"/>
          </p:nvPr>
        </p:nvSpPr>
        <p:spPr/>
        <p:txBody>
          <a:bodyPr/>
          <a:lstStyle/>
          <a:p>
            <a:r>
              <a:rPr lang="en-US" smtClean="0"/>
              <a:t>888-693-3330 x30</a:t>
            </a:r>
            <a:endParaRPr lang="en-US"/>
          </a:p>
        </p:txBody>
      </p:sp>
    </p:spTree>
    <p:extLst>
      <p:ext uri="{BB962C8B-B14F-4D97-AF65-F5344CB8AC3E}">
        <p14:creationId xmlns:p14="http://schemas.microsoft.com/office/powerpoint/2010/main" val="548505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8981D"/>
                </a:solidFill>
              </a:rPr>
              <a:t>Expectations</a:t>
            </a:r>
            <a:endParaRPr lang="en-US" dirty="0">
              <a:solidFill>
                <a:srgbClr val="F8981D"/>
              </a:solidFill>
            </a:endParaRPr>
          </a:p>
        </p:txBody>
      </p:sp>
      <p:sp>
        <p:nvSpPr>
          <p:cNvPr id="4" name="Content Placeholder 3"/>
          <p:cNvSpPr>
            <a:spLocks noGrp="1"/>
          </p:cNvSpPr>
          <p:nvPr>
            <p:ph idx="1"/>
          </p:nvPr>
        </p:nvSpPr>
        <p:spPr>
          <a:xfrm>
            <a:off x="457200" y="1600200"/>
            <a:ext cx="8229600" cy="4876800"/>
          </a:xfrm>
        </p:spPr>
        <p:txBody>
          <a:bodyPr>
            <a:normAutofit/>
          </a:bodyPr>
          <a:lstStyle/>
          <a:p>
            <a:r>
              <a:rPr lang="en-US" sz="2800" dirty="0" smtClean="0">
                <a:solidFill>
                  <a:srgbClr val="002659"/>
                </a:solidFill>
              </a:rPr>
              <a:t>100 Inbound Call Campaign </a:t>
            </a:r>
          </a:p>
          <a:p>
            <a:r>
              <a:rPr lang="en-US" sz="2800" dirty="0" smtClean="0">
                <a:solidFill>
                  <a:srgbClr val="002659"/>
                </a:solidFill>
              </a:rPr>
              <a:t>From the inbounds you should be able to get 25 – 35 applications.</a:t>
            </a:r>
          </a:p>
          <a:p>
            <a:r>
              <a:rPr lang="en-US" sz="2800" dirty="0" smtClean="0">
                <a:solidFill>
                  <a:srgbClr val="002659"/>
                </a:solidFill>
              </a:rPr>
              <a:t>For every 100 inbound calls , you should expect to fund 3-10 deals</a:t>
            </a:r>
            <a:r>
              <a:rPr lang="en-US" dirty="0" smtClean="0">
                <a:solidFill>
                  <a:srgbClr val="002659"/>
                </a:solidFill>
              </a:rPr>
              <a:t>.</a:t>
            </a:r>
          </a:p>
          <a:p>
            <a:r>
              <a:rPr lang="en-US" dirty="0" smtClean="0">
                <a:solidFill>
                  <a:srgbClr val="002659"/>
                </a:solidFill>
              </a:rPr>
              <a:t>Average Amount Funded = $22,000 </a:t>
            </a:r>
          </a:p>
          <a:p>
            <a:pPr marL="0" indent="0">
              <a:buNone/>
            </a:pPr>
            <a:endParaRPr lang="en-US" dirty="0" smtClean="0"/>
          </a:p>
          <a:p>
            <a:pPr marL="0" indent="0">
              <a:buNone/>
            </a:pPr>
            <a:endParaRPr lang="en-US" dirty="0" smtClean="0"/>
          </a:p>
          <a:p>
            <a:endParaRPr lang="en-US" dirty="0"/>
          </a:p>
        </p:txBody>
      </p:sp>
      <p:sp>
        <p:nvSpPr>
          <p:cNvPr id="5" name="Footer Placeholder 4"/>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846542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8981D"/>
                </a:solidFill>
              </a:rPr>
              <a:t>Sample Mail Pieces- the secret sauce</a:t>
            </a:r>
            <a:endParaRPr lang="en-US" dirty="0">
              <a:solidFill>
                <a:srgbClr val="F8981D"/>
              </a:solidFill>
            </a:endParaRPr>
          </a:p>
        </p:txBody>
      </p:sp>
      <p:sp>
        <p:nvSpPr>
          <p:cNvPr id="3" name="Content Placeholder 2"/>
          <p:cNvSpPr>
            <a:spLocks noGrp="1"/>
          </p:cNvSpPr>
          <p:nvPr>
            <p:ph idx="1"/>
          </p:nvPr>
        </p:nvSpPr>
        <p:spPr/>
        <p:txBody>
          <a:bodyPr/>
          <a:lstStyle/>
          <a:p>
            <a:r>
              <a:rPr lang="en-US" dirty="0" smtClean="0">
                <a:solidFill>
                  <a:srgbClr val="002659"/>
                </a:solidFill>
              </a:rPr>
              <a:t>Official Postal Indicia</a:t>
            </a:r>
          </a:p>
          <a:p>
            <a:r>
              <a:rPr lang="en-US" dirty="0" smtClean="0">
                <a:solidFill>
                  <a:srgbClr val="002659"/>
                </a:solidFill>
              </a:rPr>
              <a:t>Tri-Fold Check Letter- Color Version</a:t>
            </a:r>
          </a:p>
          <a:p>
            <a:r>
              <a:rPr lang="en-US" dirty="0" smtClean="0">
                <a:solidFill>
                  <a:srgbClr val="002659"/>
                </a:solidFill>
              </a:rPr>
              <a:t>Tri-Fold Letter with credit card</a:t>
            </a:r>
          </a:p>
          <a:p>
            <a:r>
              <a:rPr lang="en-US" dirty="0">
                <a:solidFill>
                  <a:srgbClr val="002659"/>
                </a:solidFill>
              </a:rPr>
              <a:t>Spanish </a:t>
            </a:r>
            <a:r>
              <a:rPr lang="en-US" dirty="0" smtClean="0">
                <a:solidFill>
                  <a:srgbClr val="002659"/>
                </a:solidFill>
              </a:rPr>
              <a:t>Version</a:t>
            </a:r>
          </a:p>
          <a:p>
            <a:r>
              <a:rPr lang="en-US" dirty="0" smtClean="0">
                <a:solidFill>
                  <a:srgbClr val="002659"/>
                </a:solidFill>
              </a:rPr>
              <a:t>Seasonal Pieces- Tax Time Version</a:t>
            </a:r>
          </a:p>
          <a:p>
            <a:r>
              <a:rPr lang="en-US" dirty="0" smtClean="0">
                <a:solidFill>
                  <a:srgbClr val="002659"/>
                </a:solidFill>
              </a:rPr>
              <a:t>Special Event Pieces- Super bowl, World Series</a:t>
            </a:r>
            <a:r>
              <a:rPr lang="en-US" dirty="0">
                <a:solidFill>
                  <a:srgbClr val="002659"/>
                </a:solidFill>
              </a:rPr>
              <a:t>, </a:t>
            </a:r>
            <a:r>
              <a:rPr lang="en-US" dirty="0" smtClean="0">
                <a:solidFill>
                  <a:srgbClr val="002659"/>
                </a:solidFill>
              </a:rPr>
              <a:t>Kentucky Derby etc.</a:t>
            </a:r>
          </a:p>
          <a:p>
            <a:endParaRPr lang="en-US" dirty="0"/>
          </a:p>
        </p:txBody>
      </p:sp>
      <p:sp>
        <p:nvSpPr>
          <p:cNvPr id="4" name="Footer Placeholder 3"/>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1634103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rgbClr val="F8981D"/>
                </a:solidFill>
              </a:rPr>
              <a:t>We use a USPS approve Official Postal Indicia- not a “Bulk Postage Meter” </a:t>
            </a:r>
            <a:endParaRPr lang="en-US" dirty="0">
              <a:solidFill>
                <a:srgbClr val="F8981D"/>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197608"/>
            <a:ext cx="6629400" cy="1938528"/>
          </a:xfrm>
          <a:prstGeom prst="rect">
            <a:avLst/>
          </a:prstGeom>
        </p:spPr>
      </p:pic>
      <p:sp>
        <p:nvSpPr>
          <p:cNvPr id="6" name="Footer Placeholder 5"/>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2211926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8981D"/>
                </a:solidFill>
              </a:rPr>
              <a:t>Sample Call Tracking Report</a:t>
            </a:r>
            <a:endParaRPr lang="en-US" dirty="0">
              <a:solidFill>
                <a:srgbClr val="F8981D"/>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7734887"/>
              </p:ext>
            </p:extLst>
          </p:nvPr>
        </p:nvGraphicFramePr>
        <p:xfrm>
          <a:off x="457200" y="1371599"/>
          <a:ext cx="8229599" cy="4572000"/>
        </p:xfrm>
        <a:graphic>
          <a:graphicData uri="http://schemas.openxmlformats.org/drawingml/2006/table">
            <a:tbl>
              <a:tblPr/>
              <a:tblGrid>
                <a:gridCol w="1288534"/>
                <a:gridCol w="1033258"/>
                <a:gridCol w="984635"/>
                <a:gridCol w="1264222"/>
                <a:gridCol w="1264222"/>
                <a:gridCol w="583487"/>
                <a:gridCol w="1227754"/>
                <a:gridCol w="583487"/>
              </a:tblGrid>
              <a:tr h="571500">
                <a:tc>
                  <a:txBody>
                    <a:bodyPr/>
                    <a:lstStyle/>
                    <a:p>
                      <a:pPr algn="ctr" fontAlgn="b"/>
                      <a:r>
                        <a:rPr lang="en-US" sz="1400" b="0" i="0" u="sng" strike="noStrike" dirty="0">
                          <a:solidFill>
                            <a:srgbClr val="F8981D"/>
                          </a:solidFill>
                          <a:effectLst/>
                          <a:latin typeface="Calibri"/>
                        </a:rPr>
                        <a:t>Client Name</a:t>
                      </a:r>
                    </a:p>
                  </a:txBody>
                  <a:tcPr marL="9117" marR="9117" marT="9117" marB="0" anchor="b">
                    <a:lnL>
                      <a:noFill/>
                    </a:lnL>
                    <a:lnR>
                      <a:noFill/>
                    </a:lnR>
                    <a:lnT>
                      <a:noFill/>
                    </a:lnT>
                    <a:lnB>
                      <a:noFill/>
                    </a:lnB>
                  </a:tcPr>
                </a:tc>
                <a:tc>
                  <a:txBody>
                    <a:bodyPr/>
                    <a:lstStyle/>
                    <a:p>
                      <a:pPr algn="ctr" fontAlgn="b"/>
                      <a:r>
                        <a:rPr lang="en-US" sz="1400" b="0" i="0" u="sng" strike="noStrike" dirty="0">
                          <a:solidFill>
                            <a:srgbClr val="F8981D"/>
                          </a:solidFill>
                          <a:effectLst/>
                          <a:latin typeface="Calibri"/>
                        </a:rPr>
                        <a:t>Caller ID</a:t>
                      </a:r>
                    </a:p>
                  </a:txBody>
                  <a:tcPr marL="9117" marR="9117" marT="9117" marB="0" anchor="b">
                    <a:lnL>
                      <a:noFill/>
                    </a:lnL>
                    <a:lnR>
                      <a:noFill/>
                    </a:lnR>
                    <a:lnT>
                      <a:noFill/>
                    </a:lnT>
                    <a:lnB>
                      <a:noFill/>
                    </a:lnB>
                  </a:tcPr>
                </a:tc>
                <a:tc>
                  <a:txBody>
                    <a:bodyPr/>
                    <a:lstStyle/>
                    <a:p>
                      <a:pPr algn="ctr" fontAlgn="b"/>
                      <a:r>
                        <a:rPr lang="en-US" sz="1400" b="0" i="0" u="sng" strike="noStrike" dirty="0">
                          <a:solidFill>
                            <a:srgbClr val="F8981D"/>
                          </a:solidFill>
                          <a:effectLst/>
                          <a:latin typeface="Calibri"/>
                        </a:rPr>
                        <a:t>Caller Name</a:t>
                      </a:r>
                    </a:p>
                  </a:txBody>
                  <a:tcPr marL="9117" marR="9117" marT="9117" marB="0" anchor="b">
                    <a:lnL>
                      <a:noFill/>
                    </a:lnL>
                    <a:lnR>
                      <a:noFill/>
                    </a:lnR>
                    <a:lnT>
                      <a:noFill/>
                    </a:lnT>
                    <a:lnB>
                      <a:noFill/>
                    </a:lnB>
                  </a:tcPr>
                </a:tc>
                <a:tc>
                  <a:txBody>
                    <a:bodyPr/>
                    <a:lstStyle/>
                    <a:p>
                      <a:pPr algn="ctr" fontAlgn="b"/>
                      <a:r>
                        <a:rPr lang="en-US" sz="1400" b="0" i="0" u="sng" strike="noStrike" dirty="0" err="1">
                          <a:solidFill>
                            <a:srgbClr val="F8981D"/>
                          </a:solidFill>
                          <a:effectLst/>
                          <a:latin typeface="Calibri"/>
                        </a:rPr>
                        <a:t>Orig</a:t>
                      </a:r>
                      <a:r>
                        <a:rPr lang="en-US" sz="1400" b="0" i="0" u="sng" strike="noStrike" dirty="0">
                          <a:solidFill>
                            <a:srgbClr val="F8981D"/>
                          </a:solidFill>
                          <a:effectLst/>
                          <a:latin typeface="Calibri"/>
                        </a:rPr>
                        <a:t> Number</a:t>
                      </a:r>
                    </a:p>
                  </a:txBody>
                  <a:tcPr marL="9117" marR="9117" marT="9117" marB="0" anchor="b">
                    <a:lnL>
                      <a:noFill/>
                    </a:lnL>
                    <a:lnR>
                      <a:noFill/>
                    </a:lnR>
                    <a:lnT>
                      <a:noFill/>
                    </a:lnT>
                    <a:lnB>
                      <a:noFill/>
                    </a:lnB>
                  </a:tcPr>
                </a:tc>
                <a:tc>
                  <a:txBody>
                    <a:bodyPr/>
                    <a:lstStyle/>
                    <a:p>
                      <a:pPr algn="ctr" fontAlgn="b"/>
                      <a:r>
                        <a:rPr lang="en-US" sz="1400" b="0" i="0" u="sng" strike="noStrike" dirty="0" err="1">
                          <a:solidFill>
                            <a:srgbClr val="F8981D"/>
                          </a:solidFill>
                          <a:effectLst/>
                          <a:latin typeface="Calibri"/>
                        </a:rPr>
                        <a:t>Orig</a:t>
                      </a:r>
                      <a:r>
                        <a:rPr lang="en-US" sz="1400" b="0" i="0" u="sng" strike="noStrike" dirty="0">
                          <a:solidFill>
                            <a:srgbClr val="F8981D"/>
                          </a:solidFill>
                          <a:effectLst/>
                          <a:latin typeface="Calibri"/>
                        </a:rPr>
                        <a:t> City</a:t>
                      </a:r>
                    </a:p>
                  </a:txBody>
                  <a:tcPr marL="9117" marR="9117" marT="9117" marB="0" anchor="b">
                    <a:lnL>
                      <a:noFill/>
                    </a:lnL>
                    <a:lnR>
                      <a:noFill/>
                    </a:lnR>
                    <a:lnT>
                      <a:noFill/>
                    </a:lnT>
                    <a:lnB>
                      <a:noFill/>
                    </a:lnB>
                  </a:tcPr>
                </a:tc>
                <a:tc>
                  <a:txBody>
                    <a:bodyPr/>
                    <a:lstStyle/>
                    <a:p>
                      <a:pPr algn="ctr" fontAlgn="b"/>
                      <a:r>
                        <a:rPr lang="en-US" sz="1400" b="0" i="0" u="sng" strike="noStrike" dirty="0" err="1">
                          <a:solidFill>
                            <a:srgbClr val="F8981D"/>
                          </a:solidFill>
                          <a:effectLst/>
                          <a:latin typeface="Calibri"/>
                        </a:rPr>
                        <a:t>Orig</a:t>
                      </a:r>
                      <a:r>
                        <a:rPr lang="en-US" sz="1400" b="0" i="0" u="sng" strike="noStrike" dirty="0">
                          <a:solidFill>
                            <a:srgbClr val="F8981D"/>
                          </a:solidFill>
                          <a:effectLst/>
                          <a:latin typeface="Calibri"/>
                        </a:rPr>
                        <a:t> State</a:t>
                      </a:r>
                    </a:p>
                  </a:txBody>
                  <a:tcPr marL="9117" marR="9117" marT="9117" marB="0" anchor="b">
                    <a:lnL>
                      <a:noFill/>
                    </a:lnL>
                    <a:lnR>
                      <a:noFill/>
                    </a:lnR>
                    <a:lnT>
                      <a:noFill/>
                    </a:lnT>
                    <a:lnB>
                      <a:noFill/>
                    </a:lnB>
                  </a:tcPr>
                </a:tc>
                <a:tc>
                  <a:txBody>
                    <a:bodyPr/>
                    <a:lstStyle/>
                    <a:p>
                      <a:pPr algn="ctr" fontAlgn="b"/>
                      <a:r>
                        <a:rPr lang="en-US" sz="1400" b="0" i="0" u="sng" strike="noStrike" dirty="0" err="1">
                          <a:solidFill>
                            <a:srgbClr val="F8981D"/>
                          </a:solidFill>
                          <a:effectLst/>
                          <a:latin typeface="Calibri"/>
                        </a:rPr>
                        <a:t>Dest</a:t>
                      </a:r>
                      <a:r>
                        <a:rPr lang="en-US" sz="1400" b="0" i="0" u="sng" strike="noStrike" dirty="0">
                          <a:solidFill>
                            <a:srgbClr val="F8981D"/>
                          </a:solidFill>
                          <a:effectLst/>
                          <a:latin typeface="Calibri"/>
                        </a:rPr>
                        <a:t> Number</a:t>
                      </a:r>
                    </a:p>
                  </a:txBody>
                  <a:tcPr marL="9117" marR="9117" marT="9117" marB="0" anchor="b">
                    <a:lnL>
                      <a:noFill/>
                    </a:lnL>
                    <a:lnR>
                      <a:noFill/>
                    </a:lnR>
                    <a:lnT>
                      <a:noFill/>
                    </a:lnT>
                    <a:lnB>
                      <a:noFill/>
                    </a:lnB>
                  </a:tcPr>
                </a:tc>
                <a:tc>
                  <a:txBody>
                    <a:bodyPr/>
                    <a:lstStyle/>
                    <a:p>
                      <a:pPr algn="ctr" fontAlgn="b"/>
                      <a:r>
                        <a:rPr lang="en-US" sz="1400" b="0" i="0" u="sng" strike="noStrike" dirty="0" err="1">
                          <a:solidFill>
                            <a:srgbClr val="F8981D"/>
                          </a:solidFill>
                          <a:effectLst/>
                          <a:latin typeface="Calibri"/>
                        </a:rPr>
                        <a:t>Mins</a:t>
                      </a:r>
                      <a:endParaRPr lang="en-US" sz="1400" b="0" i="0" u="sng" strike="noStrike" dirty="0">
                        <a:solidFill>
                          <a:srgbClr val="F8981D"/>
                        </a:solidFill>
                        <a:effectLst/>
                        <a:latin typeface="Calibri"/>
                      </a:endParaRPr>
                    </a:p>
                  </a:txBody>
                  <a:tcPr marL="9117" marR="9117" marT="9117" marB="0" anchor="b">
                    <a:lnL>
                      <a:noFill/>
                    </a:lnL>
                    <a:lnR>
                      <a:noFill/>
                    </a:lnR>
                    <a:lnT>
                      <a:noFill/>
                    </a:lnT>
                    <a:lnB>
                      <a:noFill/>
                    </a:lnB>
                  </a:tcPr>
                </a:tc>
              </a:tr>
              <a:tr h="571500">
                <a:tc>
                  <a:txBody>
                    <a:bodyPr/>
                    <a:lstStyle/>
                    <a:p>
                      <a:pPr algn="ctr" fontAlgn="b"/>
                      <a:r>
                        <a:rPr lang="en-US" sz="1400" b="0" i="0" u="none" strike="noStrike" dirty="0">
                          <a:solidFill>
                            <a:srgbClr val="002659"/>
                          </a:solidFill>
                          <a:effectLst/>
                          <a:latin typeface="Calibri"/>
                        </a:rPr>
                        <a:t>Joes Pizza</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1-734-709-xxxx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Anonomous</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1-734-709-xxxx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Ann Arbor</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MI</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1</a:t>
                      </a:r>
                    </a:p>
                  </a:txBody>
                  <a:tcPr marL="9117" marR="9117" marT="9117" marB="0" anchor="b">
                    <a:lnL>
                      <a:noFill/>
                    </a:lnL>
                    <a:lnR>
                      <a:noFill/>
                    </a:lnR>
                    <a:lnT>
                      <a:noFill/>
                    </a:lnT>
                    <a:lnB>
                      <a:noFill/>
                    </a:lnB>
                  </a:tcPr>
                </a:tc>
              </a:tr>
              <a:tr h="571500">
                <a:tc>
                  <a:txBody>
                    <a:bodyPr/>
                    <a:lstStyle/>
                    <a:p>
                      <a:pPr algn="ctr" fontAlgn="b"/>
                      <a:r>
                        <a:rPr lang="en-US" sz="1400" b="0" i="0" u="none" strike="noStrike" dirty="0">
                          <a:solidFill>
                            <a:srgbClr val="002659"/>
                          </a:solidFill>
                          <a:effectLst/>
                          <a:latin typeface="Calibri"/>
                        </a:rPr>
                        <a:t>Brooklyn Auto Repair</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1-718-778-xxxx</a:t>
                      </a:r>
                    </a:p>
                  </a:txBody>
                  <a:tcPr marL="9117" marR="9117" marT="9117" marB="0" anchor="b">
                    <a:lnL>
                      <a:noFill/>
                    </a:lnL>
                    <a:lnR>
                      <a:noFill/>
                    </a:lnR>
                    <a:lnT>
                      <a:noFill/>
                    </a:lnT>
                    <a:lnB>
                      <a:noFill/>
                    </a:lnB>
                  </a:tcPr>
                </a:tc>
                <a:tc>
                  <a:txBody>
                    <a:bodyPr/>
                    <a:lstStyle/>
                    <a:p>
                      <a:pPr algn="ctr" fontAlgn="b"/>
                      <a:r>
                        <a:rPr lang="en-US" sz="1400" b="0" i="0" u="none" strike="noStrike" dirty="0" err="1">
                          <a:solidFill>
                            <a:srgbClr val="002659"/>
                          </a:solidFill>
                          <a:effectLst/>
                          <a:latin typeface="Calibri"/>
                        </a:rPr>
                        <a:t>Anonomous</a:t>
                      </a:r>
                      <a:endParaRPr lang="en-US" sz="1400" b="0" i="0" u="none" strike="noStrike" dirty="0">
                        <a:solidFill>
                          <a:srgbClr val="002659"/>
                        </a:solidFill>
                        <a:effectLst/>
                        <a:latin typeface="Calibri"/>
                      </a:endParaRP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1-718-778-xxxx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Brooklyn</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NY</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4.7</a:t>
                      </a:r>
                    </a:p>
                  </a:txBody>
                  <a:tcPr marL="9117" marR="9117" marT="9117" marB="0" anchor="b">
                    <a:lnL>
                      <a:noFill/>
                    </a:lnL>
                    <a:lnR>
                      <a:noFill/>
                    </a:lnR>
                    <a:lnT>
                      <a:noFill/>
                    </a:lnT>
                    <a:lnB>
                      <a:noFill/>
                    </a:lnB>
                  </a:tcPr>
                </a:tc>
              </a:tr>
              <a:tr h="571500">
                <a:tc>
                  <a:txBody>
                    <a:bodyPr/>
                    <a:lstStyle/>
                    <a:p>
                      <a:pPr algn="ctr" fontAlgn="b"/>
                      <a:r>
                        <a:rPr lang="en-US" sz="1400" b="0" i="0" u="none" strike="noStrike">
                          <a:solidFill>
                            <a:srgbClr val="002659"/>
                          </a:solidFill>
                          <a:effectLst/>
                          <a:latin typeface="Calibri"/>
                        </a:rPr>
                        <a:t>Fresco café</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1-831-423-xxxx</a:t>
                      </a:r>
                    </a:p>
                  </a:txBody>
                  <a:tcPr marL="9117" marR="9117" marT="9117" marB="0" anchor="b">
                    <a:lnL>
                      <a:noFill/>
                    </a:lnL>
                    <a:lnR>
                      <a:noFill/>
                    </a:lnR>
                    <a:lnT>
                      <a:noFill/>
                    </a:lnT>
                    <a:lnB>
                      <a:noFill/>
                    </a:lnB>
                  </a:tcPr>
                </a:tc>
                <a:tc>
                  <a:txBody>
                    <a:bodyPr/>
                    <a:lstStyle/>
                    <a:p>
                      <a:pPr algn="ctr" fontAlgn="b"/>
                      <a:r>
                        <a:rPr lang="en-US" sz="1400" b="0" i="0" u="none" strike="noStrike" dirty="0" err="1">
                          <a:solidFill>
                            <a:srgbClr val="002659"/>
                          </a:solidFill>
                          <a:effectLst/>
                          <a:latin typeface="Calibri"/>
                        </a:rPr>
                        <a:t>Anonomous</a:t>
                      </a:r>
                      <a:endParaRPr lang="en-US" sz="1400" b="0" i="0" u="none" strike="noStrike" dirty="0">
                        <a:solidFill>
                          <a:srgbClr val="002659"/>
                        </a:solidFill>
                        <a:effectLst/>
                        <a:latin typeface="Calibri"/>
                      </a:endParaRP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1-831-423-xxxx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Santa Cruz</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CA</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0</a:t>
                      </a:r>
                    </a:p>
                  </a:txBody>
                  <a:tcPr marL="9117" marR="9117" marT="9117" marB="0" anchor="b">
                    <a:lnL>
                      <a:noFill/>
                    </a:lnL>
                    <a:lnR>
                      <a:noFill/>
                    </a:lnR>
                    <a:lnT>
                      <a:noFill/>
                    </a:lnT>
                    <a:lnB>
                      <a:noFill/>
                    </a:lnB>
                  </a:tcPr>
                </a:tc>
              </a:tr>
              <a:tr h="571500">
                <a:tc>
                  <a:txBody>
                    <a:bodyPr/>
                    <a:lstStyle/>
                    <a:p>
                      <a:pPr algn="ctr" fontAlgn="b"/>
                      <a:r>
                        <a:rPr lang="en-US" sz="1400" b="0" i="0" u="none" strike="noStrike">
                          <a:solidFill>
                            <a:srgbClr val="002659"/>
                          </a:solidFill>
                          <a:effectLst/>
                          <a:latin typeface="Calibri"/>
                        </a:rPr>
                        <a:t>Hollister Dry Cleaning</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1-831-636-xxxx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Anonomous</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1-831-636-xxxx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Hollister</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CA</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2.5</a:t>
                      </a:r>
                    </a:p>
                  </a:txBody>
                  <a:tcPr marL="9117" marR="9117" marT="9117" marB="0" anchor="b">
                    <a:lnL>
                      <a:noFill/>
                    </a:lnL>
                    <a:lnR>
                      <a:noFill/>
                    </a:lnR>
                    <a:lnT>
                      <a:noFill/>
                    </a:lnT>
                    <a:lnB>
                      <a:noFill/>
                    </a:lnB>
                  </a:tcPr>
                </a:tc>
              </a:tr>
              <a:tr h="571500">
                <a:tc>
                  <a:txBody>
                    <a:bodyPr/>
                    <a:lstStyle/>
                    <a:p>
                      <a:pPr algn="ctr" fontAlgn="b"/>
                      <a:r>
                        <a:rPr lang="en-US" sz="1400" b="0" i="0" u="none" strike="noStrike">
                          <a:solidFill>
                            <a:srgbClr val="002659"/>
                          </a:solidFill>
                          <a:effectLst/>
                          <a:latin typeface="Calibri"/>
                        </a:rPr>
                        <a:t>Macks Auto Detail</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1-917-721-xxxx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Anonomous</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1-917-721-xxxx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New York</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NY</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5.9</a:t>
                      </a:r>
                    </a:p>
                  </a:txBody>
                  <a:tcPr marL="9117" marR="9117" marT="9117" marB="0" anchor="b">
                    <a:lnL>
                      <a:noFill/>
                    </a:lnL>
                    <a:lnR>
                      <a:noFill/>
                    </a:lnR>
                    <a:lnT>
                      <a:noFill/>
                    </a:lnT>
                    <a:lnB>
                      <a:noFill/>
                    </a:lnB>
                  </a:tcPr>
                </a:tc>
              </a:tr>
              <a:tr h="571500">
                <a:tc>
                  <a:txBody>
                    <a:bodyPr/>
                    <a:lstStyle/>
                    <a:p>
                      <a:pPr algn="ctr" fontAlgn="b"/>
                      <a:r>
                        <a:rPr lang="en-US" sz="1400" b="0" i="0" u="none" strike="noStrike">
                          <a:solidFill>
                            <a:srgbClr val="002659"/>
                          </a:solidFill>
                          <a:effectLst/>
                          <a:latin typeface="Calibri"/>
                        </a:rPr>
                        <a:t>Fido's Pet Grooming </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1-313-646-xxxx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Anonomous</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1-313-646-xxxx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Detroitzn4</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MI</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2.2</a:t>
                      </a:r>
                    </a:p>
                  </a:txBody>
                  <a:tcPr marL="9117" marR="9117" marT="9117" marB="0" anchor="b">
                    <a:lnL>
                      <a:noFill/>
                    </a:lnL>
                    <a:lnR>
                      <a:noFill/>
                    </a:lnR>
                    <a:lnT>
                      <a:noFill/>
                    </a:lnT>
                    <a:lnB>
                      <a:noFill/>
                    </a:lnB>
                  </a:tcPr>
                </a:tc>
              </a:tr>
              <a:tr h="571500">
                <a:tc>
                  <a:txBody>
                    <a:bodyPr/>
                    <a:lstStyle/>
                    <a:p>
                      <a:pPr algn="ctr" fontAlgn="b"/>
                      <a:r>
                        <a:rPr lang="en-US" sz="1400" b="0" i="0" u="none" strike="noStrike">
                          <a:solidFill>
                            <a:srgbClr val="002659"/>
                          </a:solidFill>
                          <a:effectLst/>
                          <a:latin typeface="Calibri"/>
                        </a:rPr>
                        <a:t>Northern Star Bowling</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1-716-876-xxxx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Anonomous</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1-716-876-xxxx</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Buffalo</a:t>
                      </a:r>
                    </a:p>
                  </a:txBody>
                  <a:tcPr marL="9117" marR="9117" marT="9117" marB="0" anchor="b">
                    <a:lnL>
                      <a:noFill/>
                    </a:lnL>
                    <a:lnR>
                      <a:noFill/>
                    </a:lnR>
                    <a:lnT>
                      <a:noFill/>
                    </a:lnT>
                    <a:lnB>
                      <a:noFill/>
                    </a:lnB>
                  </a:tcPr>
                </a:tc>
                <a:tc>
                  <a:txBody>
                    <a:bodyPr/>
                    <a:lstStyle/>
                    <a:p>
                      <a:pPr algn="ctr" fontAlgn="b"/>
                      <a:r>
                        <a:rPr lang="en-US" sz="1400" b="0" i="0" u="none" strike="noStrike">
                          <a:solidFill>
                            <a:srgbClr val="002659"/>
                          </a:solidFill>
                          <a:effectLst/>
                          <a:latin typeface="Calibri"/>
                        </a:rPr>
                        <a:t>NY</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1-212-xxx-xxxx</a:t>
                      </a:r>
                    </a:p>
                  </a:txBody>
                  <a:tcPr marL="9117" marR="9117" marT="9117" marB="0" anchor="b">
                    <a:lnL>
                      <a:noFill/>
                    </a:lnL>
                    <a:lnR>
                      <a:noFill/>
                    </a:lnR>
                    <a:lnT>
                      <a:noFill/>
                    </a:lnT>
                    <a:lnB>
                      <a:noFill/>
                    </a:lnB>
                  </a:tcPr>
                </a:tc>
                <a:tc>
                  <a:txBody>
                    <a:bodyPr/>
                    <a:lstStyle/>
                    <a:p>
                      <a:pPr algn="ctr" fontAlgn="b"/>
                      <a:r>
                        <a:rPr lang="en-US" sz="1400" b="0" i="0" u="none" strike="noStrike" dirty="0">
                          <a:solidFill>
                            <a:srgbClr val="002659"/>
                          </a:solidFill>
                          <a:effectLst/>
                          <a:latin typeface="Calibri"/>
                        </a:rPr>
                        <a:t>5.9</a:t>
                      </a:r>
                    </a:p>
                  </a:txBody>
                  <a:tcPr marL="9117" marR="9117" marT="9117" marB="0" anchor="b">
                    <a:lnL>
                      <a:noFill/>
                    </a:lnL>
                    <a:lnR>
                      <a:noFill/>
                    </a:lnR>
                    <a:lnT>
                      <a:noFill/>
                    </a:lnT>
                    <a:lnB>
                      <a:noFill/>
                    </a:lnB>
                  </a:tcPr>
                </a:tc>
              </a:tr>
            </a:tbl>
          </a:graphicData>
        </a:graphic>
      </p:graphicFrame>
      <p:sp>
        <p:nvSpPr>
          <p:cNvPr id="8" name="Footer Placeholder 7"/>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2962875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8981D"/>
                </a:solidFill>
              </a:rPr>
              <a:t>Cash Advance Leads</a:t>
            </a:r>
            <a:endParaRPr lang="en-US" dirty="0">
              <a:solidFill>
                <a:srgbClr val="F8981D"/>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b="1" u="sng" dirty="0">
                <a:solidFill>
                  <a:srgbClr val="002659"/>
                </a:solidFill>
              </a:rPr>
              <a:t>Pay Per Call Direct Mail Leads</a:t>
            </a:r>
            <a:r>
              <a:rPr lang="en-US" dirty="0">
                <a:solidFill>
                  <a:srgbClr val="002659"/>
                </a:solidFill>
              </a:rPr>
              <a:t>: Let us generate qualified inbound calls from business owners who </a:t>
            </a:r>
            <a:r>
              <a:rPr lang="en-US" dirty="0" smtClean="0">
                <a:solidFill>
                  <a:srgbClr val="002659"/>
                </a:solidFill>
              </a:rPr>
              <a:t>do a minimum </a:t>
            </a:r>
            <a:r>
              <a:rPr lang="en-US" dirty="0">
                <a:solidFill>
                  <a:srgbClr val="002659"/>
                </a:solidFill>
              </a:rPr>
              <a:t>of </a:t>
            </a:r>
            <a:r>
              <a:rPr lang="en-US" dirty="0" smtClean="0">
                <a:solidFill>
                  <a:srgbClr val="002659"/>
                </a:solidFill>
              </a:rPr>
              <a:t>350,000 annual sales and have been in business 1 year plus.  </a:t>
            </a:r>
            <a:r>
              <a:rPr lang="en-US" dirty="0">
                <a:solidFill>
                  <a:srgbClr val="002659"/>
                </a:solidFill>
              </a:rPr>
              <a:t>These leads are priced on a Pay per Call basis. We guarantee a minimum number of calls with every campaign. </a:t>
            </a:r>
            <a:endParaRPr lang="en-US" dirty="0" smtClean="0">
              <a:solidFill>
                <a:srgbClr val="002659"/>
              </a:solidFill>
            </a:endParaRPr>
          </a:p>
          <a:p>
            <a:pPr marL="0" indent="0">
              <a:buNone/>
            </a:pPr>
            <a:r>
              <a:rPr lang="en-US" dirty="0">
                <a:solidFill>
                  <a:srgbClr val="002659"/>
                </a:solidFill>
              </a:rPr>
              <a:t> </a:t>
            </a:r>
          </a:p>
          <a:p>
            <a:pPr marL="0" indent="0">
              <a:buNone/>
            </a:pPr>
            <a:r>
              <a:rPr lang="en-US" b="1" u="sng" dirty="0">
                <a:solidFill>
                  <a:srgbClr val="002659"/>
                </a:solidFill>
              </a:rPr>
              <a:t>UCC Lists</a:t>
            </a:r>
            <a:r>
              <a:rPr lang="en-US" u="sng" dirty="0">
                <a:solidFill>
                  <a:srgbClr val="002659"/>
                </a:solidFill>
              </a:rPr>
              <a:t>:</a:t>
            </a:r>
            <a:r>
              <a:rPr lang="en-US" dirty="0">
                <a:solidFill>
                  <a:srgbClr val="002659"/>
                </a:solidFill>
              </a:rPr>
              <a:t> UCC lists are the hottest and most effective telemarketing lists for merchant cash advance companies! </a:t>
            </a:r>
            <a:r>
              <a:rPr lang="en-US" dirty="0" smtClean="0">
                <a:solidFill>
                  <a:srgbClr val="002659"/>
                </a:solidFill>
              </a:rPr>
              <a:t>These lists are of actual people who have taken out advances. You can select the time frame from when these advances were taken out.</a:t>
            </a:r>
            <a:r>
              <a:rPr lang="en-US" b="1" i="1" u="sng" dirty="0" smtClean="0">
                <a:solidFill>
                  <a:srgbClr val="002659"/>
                </a:solidFill>
              </a:rPr>
              <a:t> </a:t>
            </a:r>
          </a:p>
          <a:p>
            <a:pPr marL="0" indent="0">
              <a:buNone/>
            </a:pPr>
            <a:endParaRPr lang="en-US" dirty="0" smtClean="0">
              <a:solidFill>
                <a:srgbClr val="002659"/>
              </a:solidFill>
            </a:endParaRPr>
          </a:p>
          <a:p>
            <a:pPr marL="0" indent="0">
              <a:buNone/>
            </a:pPr>
            <a:r>
              <a:rPr lang="en-US" b="1" u="sng" dirty="0" smtClean="0">
                <a:solidFill>
                  <a:srgbClr val="002659"/>
                </a:solidFill>
              </a:rPr>
              <a:t>Business </a:t>
            </a:r>
            <a:r>
              <a:rPr lang="en-US" b="1" u="sng" dirty="0">
                <a:solidFill>
                  <a:srgbClr val="002659"/>
                </a:solidFill>
              </a:rPr>
              <a:t>Owner Lists</a:t>
            </a:r>
            <a:r>
              <a:rPr lang="en-US" dirty="0">
                <a:solidFill>
                  <a:srgbClr val="002659"/>
                </a:solidFill>
              </a:rPr>
              <a:t>: We provide nationwide coverage of Business to Business lists targeting small business owners who process $10,000 or more in credit card receipts / month. </a:t>
            </a:r>
          </a:p>
        </p:txBody>
      </p:sp>
      <p:sp>
        <p:nvSpPr>
          <p:cNvPr id="4" name="Footer Placeholder 3"/>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1358319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8981D"/>
                </a:solidFill>
              </a:rPr>
              <a:t>Next Steps</a:t>
            </a:r>
            <a:endParaRPr lang="en-US" dirty="0">
              <a:solidFill>
                <a:srgbClr val="F8981D"/>
              </a:solidFill>
            </a:endParaRPr>
          </a:p>
        </p:txBody>
      </p:sp>
      <p:sp>
        <p:nvSpPr>
          <p:cNvPr id="4" name="Content Placeholder 3"/>
          <p:cNvSpPr>
            <a:spLocks noGrp="1"/>
          </p:cNvSpPr>
          <p:nvPr>
            <p:ph idx="1"/>
          </p:nvPr>
        </p:nvSpPr>
        <p:spPr/>
        <p:txBody>
          <a:bodyPr>
            <a:normAutofit/>
          </a:bodyPr>
          <a:lstStyle/>
          <a:p>
            <a:r>
              <a:rPr lang="en-US" sz="2000" dirty="0" smtClean="0">
                <a:solidFill>
                  <a:srgbClr val="002659"/>
                </a:solidFill>
              </a:rPr>
              <a:t>Determine the # of leads you need and provide us with your company name  and address  for the mail piece. Also we will need a phone number to direct all inbound calls. Preferably the phone # is to a hunt group.</a:t>
            </a:r>
          </a:p>
          <a:p>
            <a:r>
              <a:rPr lang="en-US" sz="2000" dirty="0" smtClean="0">
                <a:solidFill>
                  <a:srgbClr val="002659"/>
                </a:solidFill>
              </a:rPr>
              <a:t>We will create and account for you and send you invoice to fund your account. You need to pay the invoice to fund your account and begin the process.</a:t>
            </a:r>
          </a:p>
          <a:p>
            <a:r>
              <a:rPr lang="en-US" sz="2000" dirty="0" smtClean="0">
                <a:solidFill>
                  <a:srgbClr val="002659"/>
                </a:solidFill>
              </a:rPr>
              <a:t>Upon payment we create a custom Mail Piece specific for your company and assign an 800 Call Tracking #.</a:t>
            </a:r>
          </a:p>
          <a:p>
            <a:r>
              <a:rPr lang="en-US" sz="2000" dirty="0" smtClean="0">
                <a:solidFill>
                  <a:srgbClr val="002659"/>
                </a:solidFill>
              </a:rPr>
              <a:t>Our direct mailers are always dropped first class on a Friday to ensure calls start the following Monday/ Tuesday.</a:t>
            </a:r>
          </a:p>
          <a:p>
            <a:r>
              <a:rPr lang="en-US" sz="2000" dirty="0" smtClean="0">
                <a:solidFill>
                  <a:srgbClr val="002659"/>
                </a:solidFill>
              </a:rPr>
              <a:t>Allow 3-5 days for initial set up. This allows time to create and approve your mail piece, compile the data and set up call tracking . Follow up campaigns can be fulfilled within 48 hours.</a:t>
            </a:r>
          </a:p>
          <a:p>
            <a:pPr marL="0" indent="0">
              <a:buNone/>
            </a:pPr>
            <a:endParaRPr lang="en-US" sz="2000" dirty="0" smtClean="0"/>
          </a:p>
          <a:p>
            <a:pPr marL="0" indent="0">
              <a:buNone/>
            </a:pPr>
            <a:endParaRPr lang="en-US" sz="2000" dirty="0" smtClean="0"/>
          </a:p>
          <a:p>
            <a:endParaRPr lang="en-US" sz="1800" dirty="0" smtClean="0"/>
          </a:p>
          <a:p>
            <a:endParaRPr lang="en-US" sz="1800" dirty="0"/>
          </a:p>
        </p:txBody>
      </p:sp>
      <p:sp>
        <p:nvSpPr>
          <p:cNvPr id="5" name="Footer Placeholder 4"/>
          <p:cNvSpPr>
            <a:spLocks noGrp="1"/>
          </p:cNvSpPr>
          <p:nvPr>
            <p:ph type="ftr" sz="quarter" idx="11"/>
          </p:nvPr>
        </p:nvSpPr>
        <p:spPr/>
        <p:txBody>
          <a:bodyPr/>
          <a:lstStyle/>
          <a:p>
            <a:r>
              <a:rPr lang="en-US" dirty="0" smtClean="0"/>
              <a:t>888-693-3330</a:t>
            </a:r>
            <a:endParaRPr lang="en-US" dirty="0"/>
          </a:p>
        </p:txBody>
      </p:sp>
    </p:spTree>
    <p:extLst>
      <p:ext uri="{BB962C8B-B14F-4D97-AF65-F5344CB8AC3E}">
        <p14:creationId xmlns:p14="http://schemas.microsoft.com/office/powerpoint/2010/main" val="952203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608</Words>
  <Application>Microsoft Office PowerPoint</Application>
  <PresentationFormat>On-screen Show (4:3)</PresentationFormat>
  <Paragraphs>114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Pay Per Call Direct Mail</vt:lpstr>
      <vt:lpstr>Benefits of Pay Per Call Marketing:</vt:lpstr>
      <vt:lpstr>How we do it:</vt:lpstr>
      <vt:lpstr>Expectations</vt:lpstr>
      <vt:lpstr>Sample Mail Pieces- the secret sauce</vt:lpstr>
      <vt:lpstr>We use a USPS approve Official Postal Indicia- not a “Bulk Postage Meter” </vt:lpstr>
      <vt:lpstr>Sample Call Tracking Report</vt:lpstr>
      <vt:lpstr>Cash Advance Leads</vt:lpstr>
      <vt:lpstr>Next Steps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Meridian Services Pay Per Call Direct Mail</dc:title>
  <dc:creator>b</dc:creator>
  <cp:lastModifiedBy>Bhavik Thakarar</cp:lastModifiedBy>
  <cp:revision>75</cp:revision>
  <cp:lastPrinted>2011-07-07T15:38:38Z</cp:lastPrinted>
  <dcterms:created xsi:type="dcterms:W3CDTF">2011-03-10T04:12:08Z</dcterms:created>
  <dcterms:modified xsi:type="dcterms:W3CDTF">2013-10-09T11:02:30Z</dcterms:modified>
</cp:coreProperties>
</file>